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1" r:id="rId8"/>
    <p:sldId id="263" r:id="rId9"/>
  </p:sldIdLst>
  <p:sldSz cx="10080625" cy="755967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373" y="6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10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87DB65D-E3A2-4D86-A015-75855C5E80EE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000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8000" cy="4811400"/>
          </a:xfrm>
          <a:prstGeom prst="rect">
            <a:avLst/>
          </a:prstGeom>
        </p:spPr>
        <p:txBody>
          <a:bodyPr/>
          <a:lstStyle/>
          <a:p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4281480" y="10155240"/>
            <a:ext cx="3276360" cy="534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007EC9-5014-4957-B7BF-F91157A4CE65}" type="slidenum">
              <a:rPr lang="pt-B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8000" cy="4811400"/>
          </a:xfrm>
          <a:prstGeom prst="rect">
            <a:avLst/>
          </a:prstGeom>
        </p:spPr>
        <p:txBody>
          <a:bodyPr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primeira tarefa da Divisão de Gestão de Risco foi trabalhar na Política de Gestão de Riscos. Este documento já está pronto.</a:t>
            </a:r>
          </a:p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Também estamos finalizando a elaboração do Plano de Gestão de Riscos, que detalha como a Política será colocada em prática.</a:t>
            </a:r>
          </a:p>
          <a:p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4281480" y="10155240"/>
            <a:ext cx="3276360" cy="534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90C1BE7-27D8-4990-B026-33AC375F2E06}" type="slidenum">
              <a:rPr lang="pt-B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4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8000" cy="4811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sz="1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de acordo com cada Pró-Reitoria ou Superintendência</a:t>
            </a:r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TextShape 2"/>
          <p:cNvSpPr txBox="1"/>
          <p:nvPr/>
        </p:nvSpPr>
        <p:spPr>
          <a:xfrm>
            <a:off x="4281480" y="10155240"/>
            <a:ext cx="3276360" cy="534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8D1BAEF-5424-460B-81E6-7A56305D40C8}" type="slidenum">
              <a:rPr lang="pt-B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6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m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Imagem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Imagem 10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Imagem 106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5-2018/2017/decreto/D9203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231046" y="998808"/>
            <a:ext cx="9561794" cy="11464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2"/>
          <p:cNvSpPr/>
          <p:nvPr/>
        </p:nvSpPr>
        <p:spPr>
          <a:xfrm>
            <a:off x="59072" y="1127182"/>
            <a:ext cx="10008864" cy="8728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pt-BR" sz="3200" b="1" dirty="0">
                <a:solidFill>
                  <a:srgbClr val="FF0000"/>
                </a:solidFill>
              </a:rPr>
              <a:t>PLANO DE INTEGRIDADE</a:t>
            </a:r>
          </a:p>
          <a:p>
            <a:pPr algn="ctr"/>
            <a:r>
              <a:rPr lang="pt-BR" sz="3200" b="1" dirty="0">
                <a:solidFill>
                  <a:srgbClr val="FF0000"/>
                </a:solidFill>
              </a:rPr>
              <a:t> 2021-2022</a:t>
            </a:r>
          </a:p>
        </p:txBody>
      </p:sp>
      <p:sp>
        <p:nvSpPr>
          <p:cNvPr id="115" name="CustomShape 3"/>
          <p:cNvSpPr/>
          <p:nvPr/>
        </p:nvSpPr>
        <p:spPr>
          <a:xfrm>
            <a:off x="10440000" y="3168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" name="CustomShape 4"/>
          <p:cNvSpPr/>
          <p:nvPr/>
        </p:nvSpPr>
        <p:spPr>
          <a:xfrm>
            <a:off x="8496000" y="4752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5"/>
          <p:cNvSpPr/>
          <p:nvPr/>
        </p:nvSpPr>
        <p:spPr>
          <a:xfrm>
            <a:off x="506652" y="2111944"/>
            <a:ext cx="9067320" cy="2270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pt-BR" dirty="0"/>
              <a:t> </a:t>
            </a:r>
          </a:p>
          <a:p>
            <a:pPr algn="ctr"/>
            <a:r>
              <a:rPr lang="pt-BR" b="1" dirty="0"/>
              <a:t>DIRC  - Departamento de Integridade, Riscos e Controles Internos</a:t>
            </a:r>
            <a:endParaRPr lang="pt-BR" dirty="0"/>
          </a:p>
          <a:p>
            <a:pPr algn="ctr"/>
            <a:r>
              <a:rPr lang="pt-BR" dirty="0"/>
              <a:t>Felizardo Delgado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aixa de Texto 1">
            <a:extLst>
              <a:ext uri="{FF2B5EF4-FFF2-40B4-BE49-F238E27FC236}">
                <a16:creationId xmlns:a16="http://schemas.microsoft.com/office/drawing/2014/main" id="{4D044F7F-9C2B-46B1-8958-D685BF70B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46" y="139392"/>
            <a:ext cx="9561793" cy="56226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UFSCar - UNIVERSIDADE FEDERAL DE SÃO CARLOS</a:t>
            </a: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BB6C16B8-C493-48DD-BB53-853E20215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627" y="5307211"/>
            <a:ext cx="4571271" cy="228563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56F5683D-93CA-442A-B85F-FF86BC99917C}"/>
              </a:ext>
            </a:extLst>
          </p:cNvPr>
          <p:cNvSpPr txBox="1"/>
          <p:nvPr/>
        </p:nvSpPr>
        <p:spPr>
          <a:xfrm>
            <a:off x="231046" y="4334414"/>
            <a:ext cx="4546262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PGIRC-UFSCar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Política de Gestão de Integridade, Riscos e Controles Internos </a:t>
            </a:r>
            <a:endParaRPr lang="pt-BR" sz="2000" b="1" dirty="0"/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id="{832EE2DF-F459-400F-9A4D-F438590933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17398" y="4255434"/>
            <a:ext cx="5207490" cy="1285502"/>
            <a:chOff x="1969" y="3435"/>
            <a:chExt cx="2968" cy="586"/>
          </a:xfrm>
        </p:grpSpPr>
        <p:sp>
          <p:nvSpPr>
            <p:cNvPr id="17" name="AutoShape 3">
              <a:extLst>
                <a:ext uri="{FF2B5EF4-FFF2-40B4-BE49-F238E27FC236}">
                  <a16:creationId xmlns:a16="http://schemas.microsoft.com/office/drawing/2014/main" id="{D9A62F51-A165-4558-96D6-C149E52A7A8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69" y="3446"/>
              <a:ext cx="2968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sz="1200"/>
            </a:p>
          </p:txBody>
        </p:sp>
        <p:pic>
          <p:nvPicPr>
            <p:cNvPr id="18" name="Picture 5">
              <a:extLst>
                <a:ext uri="{FF2B5EF4-FFF2-40B4-BE49-F238E27FC236}">
                  <a16:creationId xmlns:a16="http://schemas.microsoft.com/office/drawing/2014/main" id="{E3EF7645-AF56-4D68-8FC0-8B8B34D68D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" y="3435"/>
              <a:ext cx="2743" cy="535"/>
            </a:xfrm>
            <a:prstGeom prst="rect">
              <a:avLst/>
            </a:prstGeom>
            <a:noFill/>
            <a:ln>
              <a:noFill/>
            </a:ln>
            <a:effectLst>
              <a:softEdge rad="63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2"/>
          <p:cNvSpPr/>
          <p:nvPr/>
        </p:nvSpPr>
        <p:spPr>
          <a:xfrm>
            <a:off x="504000" y="280800"/>
            <a:ext cx="7015320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t-BR" sz="4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PLANO PARA GESTÃO DE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RISCOS DA UFF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10440000" y="3168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4"/>
          <p:cNvSpPr/>
          <p:nvPr/>
        </p:nvSpPr>
        <p:spPr>
          <a:xfrm>
            <a:off x="8496000" y="4752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5"/>
          <p:cNvSpPr/>
          <p:nvPr/>
        </p:nvSpPr>
        <p:spPr>
          <a:xfrm>
            <a:off x="542532" y="2411685"/>
            <a:ext cx="9067320" cy="15121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2800" b="1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Definição de</a:t>
            </a:r>
            <a:r>
              <a:rPr lang="pt-BR" sz="2800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</a:t>
            </a:r>
            <a:r>
              <a:rPr lang="pt-BR" sz="2800" b="1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Integridade Pública:</a:t>
            </a:r>
          </a:p>
          <a:p>
            <a:pPr algn="ctr">
              <a:lnSpc>
                <a:spcPct val="100000"/>
              </a:lnSpc>
            </a:pPr>
            <a:endParaRPr lang="pt-BR" sz="2800" b="1" i="1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dirty="0"/>
              <a:t>De acordo com a OCDE, a</a:t>
            </a:r>
            <a:r>
              <a:rPr lang="pt-BR" b="1" dirty="0"/>
              <a:t> “Integridade pública refere-se ao alinhamento consistente e à adesão de valores, princípios e normas éticas comuns para sustentar e priorizar o interesse público sobre os interesses privados no setor público.”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813A863D-F722-4F45-9894-A2203DCB5DFA}"/>
              </a:ext>
            </a:extLst>
          </p:cNvPr>
          <p:cNvSpPr/>
          <p:nvPr/>
        </p:nvSpPr>
        <p:spPr>
          <a:xfrm>
            <a:off x="359792" y="179280"/>
            <a:ext cx="9361040" cy="15793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94BA50CB-DE5A-4DC5-8579-60492B442F6C}"/>
              </a:ext>
            </a:extLst>
          </p:cNvPr>
          <p:cNvSpPr/>
          <p:nvPr/>
        </p:nvSpPr>
        <p:spPr>
          <a:xfrm>
            <a:off x="71760" y="280800"/>
            <a:ext cx="10008864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pt-BR" sz="3200" b="1" dirty="0">
                <a:solidFill>
                  <a:srgbClr val="FF0000"/>
                </a:solidFill>
              </a:rPr>
              <a:t>PLANO DE INTEGRIDADE</a:t>
            </a:r>
          </a:p>
          <a:p>
            <a:pPr algn="ctr"/>
            <a:r>
              <a:rPr lang="pt-BR" sz="3200" b="1" dirty="0">
                <a:solidFill>
                  <a:srgbClr val="FF0000"/>
                </a:solidFill>
              </a:rPr>
              <a:t>UFSCar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62D915D-07D2-4347-972B-B9AF52F4A29D}"/>
              </a:ext>
            </a:extLst>
          </p:cNvPr>
          <p:cNvSpPr/>
          <p:nvPr/>
        </p:nvSpPr>
        <p:spPr>
          <a:xfrm>
            <a:off x="359793" y="4483154"/>
            <a:ext cx="9361040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79375" algn="ctr">
              <a:spcAft>
                <a:spcPts val="0"/>
              </a:spcAft>
            </a:pPr>
            <a:r>
              <a:rPr lang="pt-BR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PGIRC-UFSCar</a:t>
            </a:r>
          </a:p>
          <a:p>
            <a:pPr marL="79375" algn="ctr">
              <a:spcAft>
                <a:spcPts val="0"/>
              </a:spcAft>
            </a:pPr>
            <a:r>
              <a:rPr lang="pt-BR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(Aprovada na Resolução </a:t>
            </a:r>
            <a:r>
              <a:rPr lang="pt-BR" sz="1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ConsUni</a:t>
            </a:r>
            <a:r>
              <a:rPr lang="pt-BR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no.10 de 15 de outubro de 2019)</a:t>
            </a:r>
          </a:p>
          <a:p>
            <a:pPr marL="79375" algn="just">
              <a:spcAft>
                <a:spcPts val="0"/>
              </a:spcAft>
            </a:pPr>
            <a:endParaRPr lang="pt-BR" sz="1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9375" algn="just">
              <a:spcAft>
                <a:spcPts val="0"/>
              </a:spcAft>
            </a:pP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 GESTÃO DE INTEGRIDADE</a:t>
            </a:r>
          </a:p>
          <a:p>
            <a:pPr marL="79375" algn="just">
              <a:spcAft>
                <a:spcPts val="0"/>
              </a:spcAft>
            </a:pPr>
            <a:endParaRPr lang="pt-BR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BR" i="1" dirty="0"/>
              <a:t>Art. 4º  -São diretrizes para a gestão de integridade:</a:t>
            </a:r>
          </a:p>
          <a:p>
            <a:endParaRPr lang="pt-BR" i="1" dirty="0"/>
          </a:p>
          <a:p>
            <a:r>
              <a:rPr lang="pt-BR" i="1" dirty="0"/>
              <a:t>    I - a gestão de integridade deve promover a cultura ética e a integridade institucional    </a:t>
            </a:r>
          </a:p>
          <a:p>
            <a:r>
              <a:rPr lang="pt-BR" i="1" dirty="0"/>
              <a:t>         focada nos valores e no respeito às leis e aos princípios da Administração Pública;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220586" y="156140"/>
            <a:ext cx="9356040" cy="9594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2"/>
          <p:cNvSpPr/>
          <p:nvPr/>
        </p:nvSpPr>
        <p:spPr>
          <a:xfrm>
            <a:off x="362292" y="1444673"/>
            <a:ext cx="9356040" cy="157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just">
              <a:lnSpc>
                <a:spcPct val="150000"/>
              </a:lnSpc>
            </a:pPr>
            <a:r>
              <a:rPr lang="pt-BR" dirty="0"/>
              <a:t>A </a:t>
            </a:r>
            <a:r>
              <a:rPr lang="pt-BR" b="1" dirty="0"/>
              <a:t>integridade pública </a:t>
            </a:r>
            <a:r>
              <a:rPr lang="pt-BR" dirty="0"/>
              <a:t>emerge como uma resposta estratégica e sustentável à corrupção, que desloca o foco das políticas de integridade específicas para uma </a:t>
            </a:r>
            <a:r>
              <a:rPr lang="pt-BR" b="1" dirty="0"/>
              <a:t>abordagem dependente do contexto, comportamental e baseada em risco, com ênfase em cultivar uma cultura de integridade em toda a Universidade.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220586" y="15000"/>
            <a:ext cx="9190401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endParaRPr lang="pt-BR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5A1EDB4-5A57-4FFB-8AD1-8E901329C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056" y="3353125"/>
            <a:ext cx="4608512" cy="4210419"/>
          </a:xfrm>
          <a:prstGeom prst="rect">
            <a:avLst/>
          </a:prstGeom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2"/>
          <p:cNvSpPr/>
          <p:nvPr/>
        </p:nvSpPr>
        <p:spPr>
          <a:xfrm>
            <a:off x="506652" y="1979637"/>
            <a:ext cx="9067320" cy="494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b="1" dirty="0">
                <a:hlinkClick r:id="rId3"/>
              </a:rPr>
              <a:t>DECRETO Nº 9.203/2017</a:t>
            </a:r>
            <a:endParaRPr lang="pt-BR" b="1" dirty="0"/>
          </a:p>
          <a:p>
            <a:pPr algn="ctr">
              <a:lnSpc>
                <a:spcPct val="100000"/>
              </a:lnSpc>
            </a:pPr>
            <a:endParaRPr lang="pt-BR" b="1" dirty="0"/>
          </a:p>
          <a:p>
            <a:pPr algn="just">
              <a:lnSpc>
                <a:spcPct val="100000"/>
              </a:lnSpc>
            </a:pPr>
            <a:r>
              <a:rPr lang="pt-BR" dirty="0"/>
              <a:t> Dispõe sobre a política de governança da administração pública federal direta, autárquica e fundacional, traz a relação entre integridade pública e governança pública. Nesse documento,</a:t>
            </a:r>
            <a:r>
              <a:rPr lang="pt-BR" b="1" dirty="0"/>
              <a:t> a integridade aparece como um dos princípios da governança pública</a:t>
            </a:r>
            <a:r>
              <a:rPr lang="pt-BR" dirty="0"/>
              <a:t>.</a:t>
            </a: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pt-BR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Art. 19. Os órgãos e as entidades da administração direta, autárquica e fundacional instituirão programa de integridade, com o objetivo de promover a adoção de medidas e ações institucionais destinadas à prevenção, à detecção, à punição e à remediação de fraudes e atos de corrupção, estruturado nos seguintes eixos:</a:t>
            </a:r>
          </a:p>
          <a:p>
            <a:pPr algn="just"/>
            <a:endParaRPr lang="pt-BR" i="1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pt-BR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- </a:t>
            </a:r>
            <a:r>
              <a:rPr lang="pt-BR" b="1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comprometimento e apoio da alta administração</a:t>
            </a:r>
            <a:r>
              <a:rPr lang="pt-BR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</a:t>
            </a:r>
          </a:p>
          <a:p>
            <a:pPr algn="just"/>
            <a:endParaRPr lang="pt-BR" i="1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pt-BR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II - existência de unidade responsável pela implementação no órgão ou na entidade;</a:t>
            </a:r>
          </a:p>
          <a:p>
            <a:pPr algn="just"/>
            <a:endParaRPr lang="pt-BR" i="1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pt-BR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III - análise, avaliação e gestão dos riscos associados ao tema da integridade; e</a:t>
            </a:r>
          </a:p>
          <a:p>
            <a:pPr algn="just"/>
            <a:endParaRPr lang="pt-BR" i="1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pt-BR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IV - monitoramento contínuo dos atributos do programa de integridade.</a:t>
            </a:r>
            <a:endParaRPr lang="pt-BR" sz="18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287784" y="257455"/>
            <a:ext cx="9505056" cy="12578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MOTIVAÇÃO</a:t>
            </a:r>
            <a:endParaRPr lang="pt-BR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143768" y="1619597"/>
            <a:ext cx="9865095" cy="57918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t-BR" b="1" cap="all" dirty="0">
                <a:solidFill>
                  <a:srgbClr val="0000FF"/>
                </a:solidFill>
              </a:rPr>
              <a:t>PORTARIA Nº 57, DE 4 DE JANEIRO DE 2019</a:t>
            </a:r>
          </a:p>
          <a:p>
            <a:pPr algn="ctr"/>
            <a:r>
              <a:rPr lang="pt-BR" sz="1600" i="1" dirty="0"/>
              <a:t>(Procedimentos para a estruturação, execução e monitoramento de seus programas de integridade)</a:t>
            </a:r>
            <a:endParaRPr lang="pt-BR" sz="1600" b="1" i="1" cap="all" dirty="0"/>
          </a:p>
          <a:p>
            <a:pPr algn="ctr"/>
            <a:endParaRPr lang="pt-BR" b="1" cap="all" dirty="0"/>
          </a:p>
          <a:p>
            <a:r>
              <a:rPr lang="pt-BR" i="1" dirty="0"/>
              <a:t>Art. 1º  - Os órgãos e as entidades da administração pública federal direta, autárquica e fundacional deverão instituir Programa de Integridade que demonstre </a:t>
            </a:r>
            <a:r>
              <a:rPr lang="pt-BR" b="1" i="1" dirty="0"/>
              <a:t>o comprometimento da alta administração </a:t>
            </a:r>
            <a:r>
              <a:rPr lang="pt-BR" i="1" dirty="0"/>
              <a:t>e que seja compatível com sua natureza, porte, complexidade, estrutura e área de atuação.</a:t>
            </a:r>
          </a:p>
          <a:p>
            <a:endParaRPr lang="pt-BR" i="1" dirty="0"/>
          </a:p>
          <a:p>
            <a:r>
              <a:rPr lang="pt-BR" i="1" dirty="0"/>
              <a:t>§ 1º   -  O </a:t>
            </a:r>
            <a:r>
              <a:rPr lang="pt-BR" b="1" i="1" dirty="0"/>
              <a:t>comprometimento da alta administração </a:t>
            </a:r>
            <a:r>
              <a:rPr lang="pt-BR" i="1" dirty="0"/>
              <a:t>deverá estar refletido em elevados padrões de gestão, ética e conduta, bem como em estratégias e ações para disseminação da cultura de integridade no órgão ou entidade.</a:t>
            </a:r>
          </a:p>
          <a:p>
            <a:pPr algn="ctr"/>
            <a:endParaRPr lang="pt-BR" b="1" cap="all" dirty="0"/>
          </a:p>
          <a:p>
            <a:endParaRPr lang="pt-BR" b="1" cap="all" dirty="0"/>
          </a:p>
          <a:p>
            <a:endParaRPr lang="pt-BR" b="1" cap="all" dirty="0"/>
          </a:p>
          <a:p>
            <a:endParaRPr lang="pt-BR" b="1" cap="all" dirty="0"/>
          </a:p>
          <a:p>
            <a:endParaRPr lang="pt-BR" b="1" cap="all" dirty="0"/>
          </a:p>
          <a:p>
            <a:endParaRPr lang="pt-BR" b="1" cap="all" dirty="0"/>
          </a:p>
          <a:p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t-BR" sz="28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2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143768" y="0"/>
            <a:ext cx="9865094" cy="1410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4"/>
          <p:cNvSpPr/>
          <p:nvPr/>
        </p:nvSpPr>
        <p:spPr>
          <a:xfrm>
            <a:off x="362292" y="8591"/>
            <a:ext cx="9356040" cy="1410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MOTIVAÇÃO</a:t>
            </a:r>
            <a:endParaRPr lang="pt-BR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26" name="Picture 2" descr="UFPA integra campanha da CGU em prol da Integridade Pública">
            <a:extLst>
              <a:ext uri="{FF2B5EF4-FFF2-40B4-BE49-F238E27FC236}">
                <a16:creationId xmlns:a16="http://schemas.microsoft.com/office/drawing/2014/main" id="{476C036C-68BD-4F9F-8A5A-A1EE9CED1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096" y="5292005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2"/>
          <p:cNvSpPr/>
          <p:nvPr/>
        </p:nvSpPr>
        <p:spPr>
          <a:xfrm>
            <a:off x="143768" y="2024165"/>
            <a:ext cx="9721080" cy="20473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452520">
              <a:lnSpc>
                <a:spcPct val="100000"/>
              </a:lnSpc>
              <a:buClr>
                <a:srgbClr val="404040"/>
              </a:buClr>
              <a:buFont typeface="Wingdings" charset="2"/>
              <a:buChar char=""/>
            </a:pPr>
            <a:r>
              <a:rPr lang="pt-BR" sz="3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Comprometimento e apoio da alta direção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2520">
              <a:lnSpc>
                <a:spcPct val="100000"/>
              </a:lnSpc>
              <a:buClr>
                <a:srgbClr val="404040"/>
              </a:buClr>
              <a:buFont typeface="Wingdings" charset="2"/>
              <a:buChar char=""/>
            </a:pPr>
            <a:r>
              <a:rPr lang="pt-BR" sz="3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Análise, avaliação e gestão dos riscos associados ao tema da integridade</a:t>
            </a:r>
          </a:p>
        </p:txBody>
      </p:sp>
      <p:sp>
        <p:nvSpPr>
          <p:cNvPr id="159" name="CustomShape 3"/>
          <p:cNvSpPr/>
          <p:nvPr/>
        </p:nvSpPr>
        <p:spPr>
          <a:xfrm>
            <a:off x="143768" y="107280"/>
            <a:ext cx="9721080" cy="169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PRESSUPOSTOS PARA IMPLEMENTAÇÃO DA GESTÃO DE RISCOS NA UFSCar</a:t>
            </a:r>
            <a:endParaRPr lang="pt-BR" sz="36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F438978-432B-48D6-83CE-0C52D9A122B2}"/>
              </a:ext>
            </a:extLst>
          </p:cNvPr>
          <p:cNvSpPr/>
          <p:nvPr/>
        </p:nvSpPr>
        <p:spPr>
          <a:xfrm>
            <a:off x="287784" y="4291749"/>
            <a:ext cx="957706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75" algn="ctr">
              <a:spcAft>
                <a:spcPts val="1200"/>
              </a:spcAft>
            </a:pPr>
            <a:r>
              <a:rPr lang="pt-BR" b="1" dirty="0">
                <a:solidFill>
                  <a:srgbClr val="FF0000"/>
                </a:solidFill>
              </a:rPr>
              <a:t>PGIRC – ARTIGO 16</a:t>
            </a:r>
          </a:p>
          <a:p>
            <a:pPr marL="79375" algn="just">
              <a:spcAft>
                <a:spcPts val="1200"/>
              </a:spcAft>
            </a:pPr>
            <a:r>
              <a:rPr lang="pt-BR" dirty="0"/>
              <a:t>Art. 16º  - Compete ao Comitê de Integridade, Riscos e Controles Internos de Gestão: </a:t>
            </a:r>
          </a:p>
          <a:p>
            <a:pPr lvl="0" algn="just"/>
            <a:r>
              <a:rPr lang="pt-BR" i="1" dirty="0"/>
              <a:t>XII - Garantir o alinhamento da Gestão de Riscos aos padrões de ética e conduta e integridade, </a:t>
            </a:r>
            <a:r>
              <a:rPr lang="pt-BR" b="1" i="1" dirty="0"/>
              <a:t>em conformidade com o Plano de Integridade da UFSCar</a:t>
            </a:r>
          </a:p>
          <a:p>
            <a:pPr marL="79375" algn="just">
              <a:spcAft>
                <a:spcPts val="1200"/>
              </a:spcAft>
            </a:pP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C52DA69-E0B6-4B22-93CB-C2D39BA2F534}"/>
              </a:ext>
            </a:extLst>
          </p:cNvPr>
          <p:cNvSpPr/>
          <p:nvPr/>
        </p:nvSpPr>
        <p:spPr>
          <a:xfrm>
            <a:off x="71761" y="6301919"/>
            <a:ext cx="10008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FF0000"/>
                </a:solidFill>
                <a:latin typeface="H5PDroidSans"/>
              </a:rPr>
              <a:t>Assim, ao promover a integridade pública – por meio da efetivação de programas de integridade – a Universidade estaria atuando na prevenção e no combate à corrupção, tendo em vista a melhor governança.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6311</TotalTime>
  <Words>638</Words>
  <Application>Microsoft Office PowerPoint</Application>
  <PresentationFormat>Personalizar</PresentationFormat>
  <Paragraphs>76</Paragraphs>
  <Slides>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6</vt:i4>
      </vt:variant>
    </vt:vector>
  </HeadingPairs>
  <TitlesOfParts>
    <vt:vector size="15" baseType="lpstr">
      <vt:lpstr>Arial</vt:lpstr>
      <vt:lpstr>Calibri</vt:lpstr>
      <vt:lpstr>H5PDroidSans</vt:lpstr>
      <vt:lpstr>Symbol</vt:lpstr>
      <vt:lpstr>Times New Roman</vt:lpstr>
      <vt:lpstr>Wingdings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PARA GESTÃO DE  RISCOS DA UFF</dc:title>
  <dc:creator>STI</dc:creator>
  <cp:lastModifiedBy>Felizardo - UFSCar</cp:lastModifiedBy>
  <cp:revision>236</cp:revision>
  <dcterms:created xsi:type="dcterms:W3CDTF">2017-11-06T14:48:04Z</dcterms:created>
  <dcterms:modified xsi:type="dcterms:W3CDTF">2021-01-26T13:02:59Z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1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17</vt:i4>
  </property>
</Properties>
</file>